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780" r:id="rId3"/>
    <p:sldMasterId id="2147483792" r:id="rId4"/>
  </p:sldMasterIdLst>
  <p:notesMasterIdLst>
    <p:notesMasterId r:id="rId32"/>
  </p:notesMasterIdLst>
  <p:sldIdLst>
    <p:sldId id="287" r:id="rId5"/>
    <p:sldId id="288" r:id="rId6"/>
    <p:sldId id="321" r:id="rId7"/>
    <p:sldId id="289" r:id="rId8"/>
    <p:sldId id="290" r:id="rId9"/>
    <p:sldId id="322" r:id="rId10"/>
    <p:sldId id="297" r:id="rId11"/>
    <p:sldId id="320" r:id="rId12"/>
    <p:sldId id="302" r:id="rId13"/>
    <p:sldId id="304" r:id="rId14"/>
    <p:sldId id="300" r:id="rId15"/>
    <p:sldId id="291" r:id="rId16"/>
    <p:sldId id="323" r:id="rId17"/>
    <p:sldId id="292" r:id="rId18"/>
    <p:sldId id="293" r:id="rId19"/>
    <p:sldId id="301" r:id="rId20"/>
    <p:sldId id="325" r:id="rId21"/>
    <p:sldId id="324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294" r:id="rId30"/>
    <p:sldId id="295" r:id="rId31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813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018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615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2759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708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3767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2274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93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5110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073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2105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9317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671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1162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9281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9165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6807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2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8359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773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7213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5268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638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9481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3607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5011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1779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121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1805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5648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4101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1150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620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945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07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8/7/2025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325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10" Type="http://schemas.openxmlformats.org/officeDocument/2006/relationships/image" Target="../media/image11.gif"/><Relationship Id="rId4" Type="http://schemas.openxmlformats.org/officeDocument/2006/relationships/image" Target="../media/image5.jp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400800" cy="5334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sr-Latn-RS" sz="3200" b="1" dirty="0">
                <a:solidFill>
                  <a:schemeClr val="tx1"/>
                </a:solidFill>
              </a:rPr>
              <a:t>Metodske jedinice u jesenjem semestru ...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00" y="76200"/>
            <a:ext cx="4953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lang="sr-Latn-RS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630238" indent="8890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lang="en-US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sr-Latn-RS" sz="600" u="sng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buFont typeface="Symbol"/>
              <a:buChar char=""/>
            </a:pP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posle navedenog roka</a:t>
            </a:r>
            <a:r>
              <a:rPr lang="sr-Latn-RS" sz="24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</a:t>
            </a:r>
          </a:p>
          <a:p>
            <a:pPr marL="896938" indent="-266700">
              <a:lnSpc>
                <a:spcPct val="115000"/>
              </a:lnSpc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ne primaju se naknadno urađeni zadaci</a:t>
            </a:r>
            <a:endParaRPr lang="sr-Latn-RS" sz="2400" u="sng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896938" indent="-266700">
              <a:lnSpc>
                <a:spcPct val="115000"/>
              </a:lnSpc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lang="sr-Latn-RS" sz="2400" b="1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pet negativnih </a:t>
            </a:r>
            <a:r>
              <a:rPr lang="sr-Latn-RS" sz="2400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bodova (-5)</a:t>
            </a:r>
            <a:endParaRPr lang="en-US" sz="24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RS" sz="16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sr-Latn-RS" sz="1400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541338" indent="-274638">
              <a:lnSpc>
                <a:spcPct val="115000"/>
              </a:lnSpc>
              <a:spcAft>
                <a:spcPts val="1000"/>
              </a:spcAft>
            </a:pPr>
            <a:endParaRPr lang="en-US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844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1158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907717"/>
              </p:ext>
            </p:extLst>
          </p:nvPr>
        </p:nvGraphicFramePr>
        <p:xfrm>
          <a:off x="838200" y="2209800"/>
          <a:ext cx="10896599" cy="42672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71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2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22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2130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 – I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295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14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oktobar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Napisati poslovno</a:t>
                      </a:r>
                      <a:r>
                        <a:rPr lang="sr-Latn-RS" sz="24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pismo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4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novembar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Pronaći</a:t>
                      </a:r>
                      <a:r>
                        <a:rPr lang="sr-Latn-RS" sz="24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objekat za snimanje na zadatom primeru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83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decembar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Napraviti plan transporta ekipe, opreme i organizovati smeštaj ekipe na zadatom</a:t>
                      </a:r>
                      <a:r>
                        <a:rPr lang="sr-Latn-RS" sz="24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primeru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295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952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SEMINARSKI RAD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339832"/>
              </p:ext>
            </p:extLst>
          </p:nvPr>
        </p:nvGraphicFramePr>
        <p:xfrm>
          <a:off x="533400" y="2133600"/>
          <a:ext cx="11277600" cy="462326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901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87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0801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Latn-CS" sz="20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Teme za izradu seminarskog rada – I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22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Analiza .... programske funkcije na primeru emisije 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2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informativne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programske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funkcije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vesti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TV...  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edukativne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programske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funkcije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emisije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  TV...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2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zabavne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programske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funkcije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emisije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  TV...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2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kulturno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umetničke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programske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funkcije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emisije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  TV...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0446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222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3C68C-AD38-11A1-1ED0-8D6B89C9A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5FACC-7E1C-6E04-22B6-C80FE649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ED050-09B9-13E9-0DE0-6D782DBE3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Označavanje rada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476F6-B37C-A39D-92D8-7717E7BFF7F6}"/>
              </a:ext>
            </a:extLst>
          </p:cNvPr>
          <p:cNvSpPr txBox="1"/>
          <p:nvPr/>
        </p:nvSpPr>
        <p:spPr>
          <a:xfrm>
            <a:off x="1524000" y="2150150"/>
            <a:ext cx="89154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sr-Latn-C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el. dokument (word ili PDF) pre slanja označiti na sledeći način: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sr-Latn-C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sr-Latn-CS" sz="18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sr-Latn-CS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sr-Latn-CS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godina studija </a:t>
            </a:r>
            <a:r>
              <a:rPr lang="sr-Latn-CS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(rimsko)</a:t>
            </a:r>
            <a:r>
              <a:rPr lang="sr-Latn-CS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ime i prezime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sr-Latn-C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sr-Latn-CS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sr-Latn-CS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sr-Latn-CS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sr-Latn-C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npr: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sr-Latn-C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Latn-CS" sz="4000" b="1" dirty="0">
                <a:solidFill>
                  <a:srgbClr val="7030A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 g Petar Petrović</a:t>
            </a:r>
            <a:endParaRPr lang="en-US" sz="44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1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20396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1600201"/>
            <a:ext cx="8915400" cy="504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5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1600201"/>
            <a:ext cx="8991600" cy="507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7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76401"/>
            <a:ext cx="8936984" cy="486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149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E3E37A5-9210-BD73-E83C-3DD2C4460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Silabusi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A56562-7102-76F9-EDB8-BD052F7E6D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71" t="1135" r="5883" b="3409"/>
          <a:stretch>
            <a:fillRect/>
          </a:stretch>
        </p:blipFill>
        <p:spPr>
          <a:xfrm>
            <a:off x="2057400" y="152400"/>
            <a:ext cx="4800600" cy="6400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E7B5AB-9142-66DD-7451-EC56E0AC92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22" r="10065" b="6666"/>
          <a:stretch>
            <a:fillRect/>
          </a:stretch>
        </p:blipFill>
        <p:spPr>
          <a:xfrm>
            <a:off x="7162800" y="152400"/>
            <a:ext cx="46482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94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E6BD451-30E4-9947-914E-E5B8DC65D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99225"/>
            <a:ext cx="7510088" cy="665954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39A5BEA-D1F9-C5E1-5035-1BBE5B89C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Prateći materijali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51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C2824D-7B6C-8E57-0089-C2FD0472E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304800"/>
            <a:ext cx="7364260" cy="6248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669D0A5-670B-D4CA-0F31-7BF802769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praksa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63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24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24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500" dirty="0">
              <a:latin typeface="Corbel" pitchFamily="34" charset="0"/>
            </a:endParaRPr>
          </a:p>
          <a:p>
            <a:pPr marL="1182687" lvl="3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Spoznati TV kao medij kroz analizu televizije kao medijskog fenomena i kroz programske funkcije televizije</a:t>
            </a:r>
            <a:endParaRPr lang="sr-Latn-RS" sz="2400" dirty="0">
              <a:latin typeface="Corbel" pitchFamily="34" charset="0"/>
            </a:endParaRPr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500" dirty="0">
              <a:latin typeface="Corbel" pitchFamily="34" charset="0"/>
            </a:endParaRPr>
          </a:p>
          <a:p>
            <a:pPr marL="1182687" lvl="3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Stečena znanja o ključnim osobinama i programskim funkcijama TV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600" b="1" dirty="0"/>
              <a:t>          </a:t>
            </a: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5438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ABD275F-DFDA-8C17-309C-BD0D8A1B7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Seminarski rad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CED3F6-4B04-9BBE-90F3-71B5417BA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73688">
            <a:off x="2332093" y="1452585"/>
            <a:ext cx="8205454" cy="39522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4A0269-D831-88B9-2656-F1C53541A4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61656">
            <a:off x="4864230" y="1249110"/>
            <a:ext cx="5359020" cy="444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94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420DAA-5C80-5813-A313-F0A1E1E7C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97631"/>
            <a:ext cx="5638190" cy="660725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663A26-FE53-DF1E-BFB2-CB8860F93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Ispitna pitanja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7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C481B-FB43-646E-B03C-179C1E7C3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7740D50-669E-ED71-BA5C-396F33C36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Rezultati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0B930E-D8DF-3084-FBC5-0FA4083AB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182" y="76200"/>
            <a:ext cx="8450618" cy="669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20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410D7-B986-52D1-FED8-4B5A3FE74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EAB0C23-EB4E-7726-B64D-4769B0964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Rezultati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373C07-6C2F-1EDE-FDD8-12EB511DB4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451" y="228600"/>
            <a:ext cx="8946349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4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A57F1-81FA-E758-3B9F-F67B19E9F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C633F0E-95F3-B694-3199-B6360A238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Info tabla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890A30-D2F0-1DDA-9C21-683C81BF8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212" y="228600"/>
            <a:ext cx="9592236" cy="652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3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719FC-7FA9-D834-F014-77F206E01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1D77A1D-C6CC-22B6-94DF-07BD6C897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Info tabla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D0B90B-3C2C-05E1-EFF4-0E5A6D0BC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251" y="1676400"/>
            <a:ext cx="10732597" cy="4990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26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1619660"/>
            <a:ext cx="8991600" cy="508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69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142" y="1600201"/>
            <a:ext cx="9008658" cy="507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66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158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600" b="1" dirty="0"/>
              <a:t>          </a:t>
            </a:r>
            <a:r>
              <a:rPr lang="hr-HR" sz="2400" b="1" dirty="0"/>
              <a:t>Literatura:</a:t>
            </a:r>
            <a:endParaRPr lang="hr-HR" sz="2600" b="1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1.  Kajganić P. (2010) </a:t>
            </a:r>
            <a:r>
              <a:rPr lang="hr-HR" sz="2400" b="1" dirty="0"/>
              <a:t>TV produkcija 1</a:t>
            </a:r>
            <a:r>
              <a:rPr lang="hr-HR" sz="2400" dirty="0"/>
              <a:t>, ShopMyBook, Puurs, Belgium 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2.  Lorimer R. (1998) </a:t>
            </a:r>
            <a:r>
              <a:rPr lang="hr-HR" sz="2400" b="1" dirty="0"/>
              <a:t>Masovne komunikacije</a:t>
            </a:r>
            <a:r>
              <a:rPr lang="hr-HR" sz="24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4.  Bal F. (1997) </a:t>
            </a:r>
            <a:r>
              <a:rPr lang="hr-HR" sz="2400" b="1" dirty="0"/>
              <a:t>Moć medija</a:t>
            </a:r>
            <a:r>
              <a:rPr lang="hr-HR" sz="24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5.  Mek Kvin D. (2000) </a:t>
            </a:r>
            <a:r>
              <a:rPr lang="hr-HR" sz="2400" b="1" dirty="0"/>
              <a:t>Televizija</a:t>
            </a:r>
            <a:r>
              <a:rPr lang="hr-HR" sz="24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6.  Stjuart Prajs (2011) </a:t>
            </a:r>
            <a:r>
              <a:rPr lang="hr-HR" sz="2400" b="1" dirty="0"/>
              <a:t>Izučavanje medija</a:t>
            </a:r>
            <a:r>
              <a:rPr lang="hr-HR" sz="24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7.  Crnobrnja S. (2010) </a:t>
            </a:r>
            <a:r>
              <a:rPr lang="hr-HR" sz="2400" b="1" dirty="0"/>
              <a:t>Estetika televizije i novih medija</a:t>
            </a:r>
            <a:r>
              <a:rPr lang="hr-HR" sz="24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8. Džozef Tjurou (2012) </a:t>
            </a:r>
            <a:r>
              <a:rPr lang="hr-HR" sz="2400" b="1" dirty="0"/>
              <a:t>Mediji danas I</a:t>
            </a:r>
            <a:r>
              <a:rPr lang="hr-HR" sz="24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9. </a:t>
            </a:r>
            <a:r>
              <a:rPr lang="pt-BR" sz="2400" dirty="0"/>
              <a:t>Džozef Tjurou (201</a:t>
            </a:r>
            <a:r>
              <a:rPr lang="sr-Latn-RS" sz="2400" dirty="0"/>
              <a:t>3</a:t>
            </a:r>
            <a:r>
              <a:rPr lang="pt-BR" sz="2400" dirty="0"/>
              <a:t>) </a:t>
            </a:r>
            <a:r>
              <a:rPr lang="pt-BR" sz="2400" b="1" dirty="0"/>
              <a:t>Mediji danas </a:t>
            </a:r>
            <a:r>
              <a:rPr lang="sr-Latn-RS" sz="2400" b="1" dirty="0"/>
              <a:t>I</a:t>
            </a:r>
            <a:r>
              <a:rPr lang="pt-BR" sz="2400" b="1" dirty="0"/>
              <a:t>I</a:t>
            </a:r>
            <a:r>
              <a:rPr lang="pt-BR" sz="2400" dirty="0"/>
              <a:t>, Clio, Beograd</a:t>
            </a:r>
            <a:endParaRPr lang="hr-HR" sz="2400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369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kao medijski fenomen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lnSpcReduction="10000"/>
          </a:bodyPr>
          <a:lstStyle/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Ključne osobine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TV kao objektivna stvarnost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None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TV i društveno komuniciranje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TV i propaganda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TV kao autoritet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Činjenice koje indiciraju moć TV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Činjenice koje osporavaju moć TV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TV kao sredstvo javnog informisanja </a:t>
            </a:r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TV  i manipulacija 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8259" y="2751782"/>
            <a:ext cx="4178837" cy="31341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6941" y="2571867"/>
            <a:ext cx="4247094" cy="353924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6029" y="2527368"/>
            <a:ext cx="4272203" cy="37424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6029" y="2464596"/>
            <a:ext cx="4272203" cy="417865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717" y="2657858"/>
            <a:ext cx="5274196" cy="395564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893" y="1564297"/>
            <a:ext cx="5296956" cy="521750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103" y="2264418"/>
            <a:ext cx="5318697" cy="369649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5173" y="2525791"/>
            <a:ext cx="5298906" cy="364299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6977" y="2122249"/>
            <a:ext cx="5297729" cy="405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08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Programske funkcije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1800" b="1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Informativna funkcija 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Edukativna funkcija 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None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Kulturno umetnička funkcija 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Zabavna funkcija </a:t>
            </a:r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800" dirty="0"/>
          </a:p>
          <a:p>
            <a:pPr marL="688975" lvl="1" indent="-2444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Propagandna funkcija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0763" y="1907227"/>
            <a:ext cx="5153450" cy="40261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6203" y="2875526"/>
            <a:ext cx="5055251" cy="21121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4316" y="1917922"/>
            <a:ext cx="5055252" cy="37914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0057" y="1512424"/>
            <a:ext cx="4516608" cy="52693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6856" y="1900420"/>
            <a:ext cx="5592144" cy="41754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0472" y="2526486"/>
            <a:ext cx="5668442" cy="308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48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7944449"/>
              </p:ext>
            </p:extLst>
          </p:nvPr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692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indent="-285750">
              <a:lnSpc>
                <a:spcPct val="115000"/>
              </a:lnSpc>
              <a:buFont typeface="Wingdings" pitchFamily="2" charset="2"/>
              <a:buChar char="Ø"/>
              <a:defRPr/>
            </a:pP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>
              <a:lnSpc>
                <a:spcPct val="115000"/>
              </a:lnSpc>
              <a:defRPr/>
            </a:pPr>
            <a:endParaRPr lang="sr-Latn-RS" sz="1050" b="1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473075" indent="-285750">
              <a:lnSpc>
                <a:spcPct val="115000"/>
              </a:lnSpc>
              <a:buFont typeface="Wingdings" pitchFamily="2" charset="2"/>
              <a:buChar char="Ø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kašnjenje na predavanje </a:t>
            </a: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vodi se kao </a:t>
            </a: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neopravdani izostanak</a:t>
            </a:r>
            <a:endParaRPr lang="en-US" sz="24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457200" indent="-179705">
              <a:lnSpc>
                <a:spcPct val="115000"/>
              </a:lnSpc>
              <a:defRPr/>
            </a:pPr>
            <a:endParaRPr lang="en-US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254000">
              <a:lnSpc>
                <a:spcPct val="115000"/>
              </a:lnSpc>
              <a:buFont typeface="Wingdings"/>
              <a:buChar char=""/>
              <a:defRPr/>
            </a:pPr>
            <a:r>
              <a:rPr lang="sr-Latn-RS" sz="2400" u="sng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dozvoljena 3 neopravdana</a:t>
            </a: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indent="-342900">
              <a:lnSpc>
                <a:spcPct val="115000"/>
              </a:lnSpc>
              <a:buFont typeface="Wingdings"/>
              <a:buChar char=""/>
              <a:defRPr/>
            </a:pPr>
            <a:endParaRPr lang="sr-Latn-RS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254000">
              <a:lnSpc>
                <a:spcPct val="115000"/>
              </a:lnSpc>
              <a:buFont typeface="Wingdings"/>
              <a:buChar char=""/>
              <a:defRPr/>
            </a:pPr>
            <a:r>
              <a:rPr lang="sr-Latn-RS" sz="2400" u="sng" dirty="0">
                <a:solidFill>
                  <a:prstClr val="black"/>
                </a:solidFill>
                <a:latin typeface="Calibri" pitchFamily="34" charset="0"/>
              </a:rPr>
              <a:t>svaki naredni neopravdani izostanak </a:t>
            </a:r>
            <a:r>
              <a:rPr lang="sr-Latn-RS" sz="2400" dirty="0">
                <a:solidFill>
                  <a:prstClr val="black"/>
                </a:solidFill>
                <a:latin typeface="Calibri" pitchFamily="34" charset="0"/>
              </a:rPr>
              <a:t>vrednuje se sa </a:t>
            </a:r>
            <a:r>
              <a:rPr lang="sr-Latn-RS" sz="2400" b="1" u="sng" dirty="0">
                <a:solidFill>
                  <a:srgbClr val="C00000"/>
                </a:solidFill>
                <a:latin typeface="Calibri" pitchFamily="34" charset="0"/>
              </a:rPr>
              <a:t>1 negativnim</a:t>
            </a:r>
            <a:r>
              <a:rPr lang="sr-Latn-RS" sz="2400" dirty="0">
                <a:solidFill>
                  <a:srgbClr val="C00000"/>
                </a:solidFill>
                <a:latin typeface="Calibri" pitchFamily="34" charset="0"/>
              </a:rPr>
              <a:t> bodom (-1)</a:t>
            </a:r>
            <a:endParaRPr lang="en-US" sz="2400" dirty="0">
              <a:solidFill>
                <a:srgbClr val="C00000"/>
              </a:solidFill>
              <a:latin typeface="Calibri" pitchFamily="34" charset="0"/>
            </a:endParaRPr>
          </a:p>
          <a:p>
            <a:pPr>
              <a:lnSpc>
                <a:spcPct val="115000"/>
              </a:lnSpc>
              <a:defRPr/>
            </a:pPr>
            <a:r>
              <a:rPr lang="sr-Latn-RS" sz="1400" i="1" dirty="0">
                <a:solidFill>
                  <a:prstClr val="black"/>
                </a:solidFill>
                <a:latin typeface="Corbel"/>
              </a:rPr>
              <a:t>          </a:t>
            </a:r>
            <a:endParaRPr lang="en-US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lang="sr-Latn-RS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lang="sr-Latn-RS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defRPr/>
            </a:pPr>
            <a:endParaRPr lang="en-US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285750" indent="-285750">
              <a:spcAft>
                <a:spcPts val="1000"/>
              </a:spcAft>
              <a:buFont typeface="Wingdings" pitchFamily="2" charset="2"/>
              <a:buChar char="ü"/>
              <a:defRPr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lang="sr-Latn-RS" sz="2400" u="sng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indent="-285750">
              <a:lnSpc>
                <a:spcPct val="115000"/>
              </a:lnSpc>
              <a:buFont typeface="Wingdings" pitchFamily="2" charset="2"/>
              <a:buChar char="Ø"/>
              <a:defRPr/>
            </a:pP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1 opravdani izostanak = 0 bodova</a:t>
            </a:r>
            <a:endParaRPr lang="en-US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457200" indent="-179705">
              <a:lnSpc>
                <a:spcPct val="115000"/>
              </a:lnSpc>
              <a:defRPr/>
            </a:pPr>
            <a:endParaRPr lang="en-US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457200" indent="-179705">
              <a:lnSpc>
                <a:spcPct val="115000"/>
              </a:lnSpc>
              <a:defRPr/>
            </a:pPr>
            <a:r>
              <a:rPr lang="sr-Latn-RS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en-US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9364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u navedenom roku*</a:t>
            </a:r>
            <a:endParaRPr lang="sr-Latn-RS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630238" indent="8890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indent="-342900">
              <a:lnSpc>
                <a:spcPct val="115000"/>
              </a:lnSpc>
              <a:buFont typeface="Symbol"/>
              <a:buChar char=""/>
            </a:pP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posle navedenog roka</a:t>
            </a:r>
            <a:r>
              <a:rPr lang="sr-Latn-RS" sz="24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</a:t>
            </a:r>
          </a:p>
          <a:p>
            <a:pPr marL="896938" indent="-266700">
              <a:lnSpc>
                <a:spcPct val="115000"/>
              </a:lnSpc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odmah, po isteku roka </a:t>
            </a:r>
            <a:r>
              <a:rPr lang="sr-Latn-RS" sz="2400" b="1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dva negativna </a:t>
            </a:r>
            <a:r>
              <a:rPr lang="sr-Latn-RS" sz="2400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indent="-266700">
              <a:lnSpc>
                <a:spcPct val="115000"/>
              </a:lnSpc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svakog meseca po </a:t>
            </a:r>
            <a:r>
              <a:rPr lang="sr-Latn-RS" sz="2400" b="1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dva negativna </a:t>
            </a:r>
            <a:r>
              <a:rPr lang="sr-Latn-RS" sz="2400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boda (-2) </a:t>
            </a: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>
              <a:lnSpc>
                <a:spcPct val="115000"/>
              </a:lnSpc>
            </a:pPr>
            <a:r>
              <a:rPr lang="sr-Latn-R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   </a:t>
            </a:r>
            <a:r>
              <a:rPr lang="sr-Latn-RS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>
              <a:lnSpc>
                <a:spcPct val="115000"/>
              </a:lnSpc>
            </a:pPr>
            <a:endParaRPr lang="en-US" sz="400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sr-Latn-RS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      </a:t>
            </a:r>
            <a:r>
              <a:rPr lang="sr-Latn-RS" sz="2000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***</a:t>
            </a:r>
            <a:r>
              <a:rPr lang="pl-PL" sz="2000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maksimalno </a:t>
            </a:r>
            <a:r>
              <a:rPr lang="pl-PL" sz="2000" b="1" i="1" u="sng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6 negativnih bodova </a:t>
            </a:r>
            <a:r>
              <a:rPr lang="pl-PL" sz="2000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po zadatom pisanom radu u semestru</a:t>
            </a:r>
            <a:endParaRPr lang="sr-Latn-RS" sz="2000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541338" indent="-274638">
              <a:lnSpc>
                <a:spcPct val="115000"/>
              </a:lnSpc>
              <a:spcAft>
                <a:spcPts val="1000"/>
              </a:spcAft>
            </a:pPr>
            <a:r>
              <a:rPr lang="sr-Latn-RS" sz="2000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lang="sr-Latn-RS" sz="24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marL="541338" indent="-274638">
              <a:lnSpc>
                <a:spcPct val="115000"/>
              </a:lnSpc>
              <a:spcAft>
                <a:spcPts val="1000"/>
              </a:spcAft>
            </a:pPr>
            <a:r>
              <a:rPr lang="sr-Latn-RS" sz="2000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lang="sr-Latn-RS" sz="2000" i="1" u="sng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indent="-274638">
              <a:lnSpc>
                <a:spcPct val="115000"/>
              </a:lnSpc>
              <a:spcAft>
                <a:spcPts val="1000"/>
              </a:spcAft>
            </a:pPr>
            <a:endParaRPr lang="en-US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9393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1562</TotalTime>
  <Words>723</Words>
  <Application>Microsoft Office PowerPoint</Application>
  <PresentationFormat>Widescreen</PresentationFormat>
  <Paragraphs>210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27</vt:i4>
      </vt:variant>
    </vt:vector>
  </HeadingPairs>
  <TitlesOfParts>
    <vt:vector size="39" baseType="lpstr">
      <vt:lpstr>Arial</vt:lpstr>
      <vt:lpstr>Calibri</vt:lpstr>
      <vt:lpstr>Corbel</vt:lpstr>
      <vt:lpstr>Symbol</vt:lpstr>
      <vt:lpstr>Times New Roman</vt:lpstr>
      <vt:lpstr>Wingdings</vt:lpstr>
      <vt:lpstr>Wingdings 2</vt:lpstr>
      <vt:lpstr>Wingdings 3</vt:lpstr>
      <vt:lpstr>Module</vt:lpstr>
      <vt:lpstr>1_Module</vt:lpstr>
      <vt:lpstr>2_Module</vt:lpstr>
      <vt:lpstr>3_Module</vt:lpstr>
      <vt:lpstr>PowerPoint Presentation</vt:lpstr>
      <vt:lpstr>O predmetu ...</vt:lpstr>
      <vt:lpstr>O predmetu ...</vt:lpstr>
      <vt:lpstr>TV kao medijski fenomen</vt:lpstr>
      <vt:lpstr>Programske funkcije TV</vt:lpstr>
      <vt:lpstr>Predispitni bodovi </vt:lpstr>
      <vt:lpstr>Tabela bodova i ocena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Predispitne obaveze</vt:lpstr>
      <vt:lpstr>www.tvprodukcija.com</vt:lpstr>
      <vt:lpstr>www.tvprodukcija.com</vt:lpstr>
      <vt:lpstr>www.tvprodukcija.com</vt:lpstr>
      <vt:lpstr>Silabusi</vt:lpstr>
      <vt:lpstr>Prateći materijali</vt:lpstr>
      <vt:lpstr>TV praksa</vt:lpstr>
      <vt:lpstr>Seminarski rad</vt:lpstr>
      <vt:lpstr>Ispitna pitanja</vt:lpstr>
      <vt:lpstr>Rezultati</vt:lpstr>
      <vt:lpstr>Rezultati</vt:lpstr>
      <vt:lpstr>Info tabla</vt:lpstr>
      <vt:lpstr>Info tabla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373</cp:revision>
  <dcterms:created xsi:type="dcterms:W3CDTF">2006-08-16T00:00:00Z</dcterms:created>
  <dcterms:modified xsi:type="dcterms:W3CDTF">2025-08-07T15:46:44Z</dcterms:modified>
</cp:coreProperties>
</file>